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3" userDrawn="1">
          <p15:clr>
            <a:srgbClr val="A4A3A4"/>
          </p15:clr>
        </p15:guide>
        <p15:guide id="2" pos="10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CE"/>
    <a:srgbClr val="ED8B00"/>
    <a:srgbClr val="FF1E1F"/>
    <a:srgbClr val="5C82A5"/>
    <a:srgbClr val="386787"/>
    <a:srgbClr val="0096DB"/>
    <a:srgbClr val="16A2DD"/>
    <a:srgbClr val="008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8" autoAdjust="0"/>
    <p:restoredTop sz="94681"/>
  </p:normalViewPr>
  <p:slideViewPr>
    <p:cSldViewPr snapToGrid="0" snapToObjects="1" showGuides="1">
      <p:cViewPr>
        <p:scale>
          <a:sx n="174" d="100"/>
          <a:sy n="174" d="100"/>
        </p:scale>
        <p:origin x="864" y="216"/>
      </p:cViewPr>
      <p:guideLst>
        <p:guide orient="horz" pos="1463"/>
        <p:guide pos="10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35" Type="http://schemas.microsoft.com/office/2016/11/relationships/changesInfo" Target="changesInfos/changesInfo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E2AEBFA-CD74-4623-A33D-73DE9EF7FAC3}"/>
    <pc:docChg chg="addSld">
      <pc:chgData name="" userId="" providerId="" clId="Web-{CE2AEBFA-CD74-4623-A33D-73DE9EF7FAC3}" dt="2019-03-15T19:56:43.500" v="0"/>
      <pc:docMkLst>
        <pc:docMk/>
      </pc:docMkLst>
      <pc:sldChg chg="new">
        <pc:chgData name="" userId="" providerId="" clId="Web-{CE2AEBFA-CD74-4623-A33D-73DE9EF7FAC3}" dt="2019-03-15T19:56:43.500" v="0"/>
        <pc:sldMkLst>
          <pc:docMk/>
          <pc:sldMk cId="2474412635" sldId="260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517F5-5C7D-0040-AEF9-07516136685F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987DE-6B97-484E-A239-73CC96AFD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02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2E67B-61C0-C54E-8E1F-9D299801035C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FEF79-11DE-1B40-9C4A-641BC754B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7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439915-0AAF-264D-8500-A8120CE958AB}" type="slidenum">
              <a:rPr lang="en-US" sz="1200"/>
              <a:pPr/>
              <a:t>6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EA5D77-D265-694F-BA13-678F22256AA9}" type="slidenum">
              <a:rPr lang="en-US" sz="1200"/>
              <a:pPr/>
              <a:t>7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F702DC-A078-444E-B132-8258C28422CE}" type="slidenum">
              <a:rPr lang="en-US" sz="1200"/>
              <a:pPr/>
              <a:t>11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8F5C9C-4313-C94E-B831-DC566EA31B3B}" type="slidenum">
              <a:rPr lang="en-US" sz="1200"/>
              <a:pPr/>
              <a:t>14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DDA0B3-A694-444B-8D5B-0E94B1D099AF}" type="slidenum">
              <a:rPr lang="en-GB" sz="1200">
                <a:solidFill>
                  <a:srgbClr val="000000"/>
                </a:solidFill>
              </a:rPr>
              <a:pPr/>
              <a:t>24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706438"/>
            <a:ext cx="6192837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4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455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93000"/>
              </a:lnSpc>
              <a:spcBef>
                <a:spcPct val="0"/>
              </a:spcBef>
              <a:tabLst>
                <a:tab pos="645448" algn="l"/>
                <a:tab pos="1292513" algn="l"/>
                <a:tab pos="1939578" algn="l"/>
                <a:tab pos="2586643" algn="l"/>
                <a:tab pos="3232090" algn="l"/>
                <a:tab pos="3879155" algn="l"/>
                <a:tab pos="4526220" algn="l"/>
                <a:tab pos="5173285" algn="l"/>
              </a:tabLst>
            </a:pPr>
            <a:r>
              <a:rPr lang="en-US" dirty="0">
                <a:latin typeface="Calibri" charset="0"/>
                <a:ea typeface="MS PGothic" charset="0"/>
                <a:cs typeface="MS PGothic" charset="0"/>
              </a:rPr>
              <a:t>Relationships among the type of picture displayed, charisma and the audio clip‐based rating of teaching effectiveness</a:t>
            </a:r>
          </a:p>
          <a:p>
            <a:pPr eaLnBrk="1" hangingPunct="1">
              <a:spcBef>
                <a:spcPct val="0"/>
              </a:spcBef>
              <a:tabLst>
                <a:tab pos="645448" algn="l"/>
                <a:tab pos="1292513" algn="l"/>
                <a:tab pos="1939578" algn="l"/>
                <a:tab pos="2586643" algn="l"/>
                <a:tab pos="3232090" algn="l"/>
                <a:tab pos="3879155" algn="l"/>
                <a:tab pos="4526220" algn="l"/>
                <a:tab pos="5173285" algn="l"/>
              </a:tabLst>
            </a:pPr>
            <a:endParaRPr lang="en-US" dirty="0">
              <a:latin typeface="Calibri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0"/>
              </a:spcBef>
              <a:tabLst>
                <a:tab pos="645448" algn="l"/>
                <a:tab pos="1292513" algn="l"/>
                <a:tab pos="1939578" algn="l"/>
                <a:tab pos="2586643" algn="l"/>
                <a:tab pos="3232090" algn="l"/>
                <a:tab pos="3879155" algn="l"/>
                <a:tab pos="4526220" algn="l"/>
                <a:tab pos="5173285" algn="l"/>
              </a:tabLst>
            </a:pPr>
            <a:r>
              <a:rPr lang="en-GB" dirty="0">
                <a:latin typeface="Calibri" charset="0"/>
                <a:ea typeface="MS PGothic" charset="0"/>
                <a:cs typeface="MS PGothic" charset="0"/>
              </a:rPr>
              <a:t>© 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PERMISSION' LINK ACCOMPANYING THIS ARTICLE. WILEY OR AUTHOR OWNED IMAGES MAY BE USED FOR NON-COMMERCIAL PURPOSES, SUBJECT TO PROPER CITATION OF THE ARTICLE, AUTHOR, AND PUBLISHER.</a:t>
            </a:r>
            <a:endParaRPr lang="en-US" dirty="0"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DFCD6C-0A79-D74A-8C8E-B592A6D7D6F8}" type="slidenum">
              <a:rPr lang="en-GB" sz="1200">
                <a:solidFill>
                  <a:srgbClr val="000000"/>
                </a:solidFill>
              </a:rPr>
              <a:pPr/>
              <a:t>25</a:t>
            </a:fld>
            <a:endParaRPr lang="en-GB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5B971F-C429-6C4E-865B-1415A5F71B2B}" type="slidenum">
              <a:rPr lang="en-US" sz="1200"/>
              <a:pPr/>
              <a:t>27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058579"/>
            <a:ext cx="4275667" cy="4126431"/>
          </a:xfrm>
          <a:prstGeom prst="rect">
            <a:avLst/>
          </a:prstGeom>
          <a:solidFill>
            <a:srgbClr val="0096DB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>
                <a:ln>
                  <a:noFill/>
                </a:ln>
                <a:solidFill>
                  <a:srgbClr val="008CC5"/>
                </a:solidFill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9760" y="1773481"/>
            <a:ext cx="3346885" cy="1133232"/>
          </a:xfrm>
        </p:spPr>
        <p:txBody>
          <a:bodyPr anchor="t">
            <a:normAutofit/>
          </a:bodyPr>
          <a:lstStyle>
            <a:lvl1pPr algn="l">
              <a:lnSpc>
                <a:spcPts val="3096"/>
              </a:lnSpc>
              <a:defRPr sz="252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45856" y="2906714"/>
            <a:ext cx="3260789" cy="1500187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20">
                <a:solidFill>
                  <a:schemeClr val="bg1"/>
                </a:solidFill>
              </a:defRPr>
            </a:lvl1pPr>
            <a:lvl2pPr marL="411476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52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0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3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56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3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09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5C7C6F1-8257-F243-81ED-85BBA9D43E7C}" type="datetimeFigureOut">
              <a:rPr lang="en-US" smtClean="0"/>
              <a:t>7/31/19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FE0D9AB-1E8B-734D-A5CB-A1088D67BE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7"/>
          <p:cNvSpPr txBox="1">
            <a:spLocks noChangeArrowheads="1"/>
          </p:cNvSpPr>
          <p:nvPr userDrawn="1"/>
        </p:nvSpPr>
        <p:spPr bwMode="auto">
          <a:xfrm>
            <a:off x="-1138238" y="3917156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2257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C6DE42-0F2F-0845-ABA6-C7B4B207FC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05222"/>
            <a:ext cx="8226720" cy="8576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203247"/>
            <a:ext cx="8226720" cy="1645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2951950"/>
            <a:ext cx="8226720" cy="1645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2438401" y="4686301"/>
            <a:ext cx="2130425" cy="355997"/>
          </a:xfrm>
          <a:prstGeom prst="rect">
            <a:avLst/>
          </a:prstGeom>
        </p:spPr>
        <p:txBody>
          <a:bodyPr/>
          <a:lstStyle>
            <a:lvl1pPr defTabSz="685800" hangingPunct="1">
              <a:lnSpc>
                <a:spcPct val="100000"/>
              </a:lnSpc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5791200" y="4686301"/>
            <a:ext cx="2897188" cy="355997"/>
          </a:xfrm>
          <a:prstGeom prst="rect">
            <a:avLst/>
          </a:prstGeom>
        </p:spPr>
        <p:txBody>
          <a:bodyPr/>
          <a:lstStyle>
            <a:lvl1pPr defTabSz="685800" hangingPunct="1">
              <a:lnSpc>
                <a:spcPct val="100000"/>
              </a:lnSpc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84139" y="4681537"/>
            <a:ext cx="587375" cy="36671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EC1FE-47A6-F64D-A480-17B63A636C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4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>
            <a:normAutofit/>
          </a:bodyPr>
          <a:lstStyle>
            <a:lvl1pPr algn="ctr">
              <a:defRPr sz="252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33059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6" y="1800011"/>
            <a:ext cx="8343041" cy="3193231"/>
          </a:xfrm>
        </p:spPr>
        <p:txBody>
          <a:bodyPr>
            <a:normAutofit/>
          </a:bodyPr>
          <a:lstStyle>
            <a:lvl1pPr marL="261459" indent="-261459">
              <a:buFont typeface="Arial"/>
              <a:buChar char="•"/>
              <a:defRPr sz="1620"/>
            </a:lvl1pPr>
            <a:lvl2pPr marL="257172" indent="-257172">
              <a:buFont typeface="Arial"/>
              <a:buChar char="•"/>
              <a:defRPr sz="1800"/>
            </a:lvl2pPr>
            <a:lvl3pPr marL="621501" indent="-207167">
              <a:buSzPct val="80000"/>
              <a:buFont typeface="Wingdings" charset="2"/>
              <a:buChar char="§"/>
              <a:defRPr sz="1800"/>
            </a:lvl3pPr>
            <a:lvl4pPr marL="1025833" indent="-207167">
              <a:buSzPct val="80000"/>
              <a:buFont typeface="Wingdings" charset="2"/>
              <a:buChar char="§"/>
              <a:defRPr sz="1800"/>
            </a:lvl4pPr>
            <a:lvl5pPr marL="820094" indent="-200023">
              <a:buFont typeface="Arial"/>
              <a:buChar char="•"/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199" y="1204728"/>
            <a:ext cx="8229600" cy="595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4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6" y="2210770"/>
            <a:ext cx="8343041" cy="2621978"/>
          </a:xfrm>
        </p:spPr>
        <p:txBody>
          <a:bodyPr>
            <a:normAutofit/>
          </a:bodyPr>
          <a:lstStyle>
            <a:lvl1pPr marL="261459" indent="-261459">
              <a:buFont typeface="Arial"/>
              <a:buChar char="•"/>
              <a:defRPr sz="1620"/>
            </a:lvl1pPr>
            <a:lvl2pPr marL="257172" indent="-257172">
              <a:buFont typeface="Arial"/>
              <a:buChar char="•"/>
              <a:defRPr sz="1800"/>
            </a:lvl2pPr>
            <a:lvl3pPr marL="621501" indent="-207167">
              <a:buSzPct val="80000"/>
              <a:buFont typeface="Wingdings" charset="2"/>
              <a:buChar char="§"/>
              <a:defRPr sz="1800"/>
            </a:lvl3pPr>
            <a:lvl4pPr marL="1025833" indent="-207167">
              <a:buSzPct val="80000"/>
              <a:buFont typeface="Wingdings" charset="2"/>
              <a:buChar char="§"/>
              <a:defRPr sz="1800"/>
            </a:lvl4pPr>
            <a:lvl5pPr marL="820094" indent="-200023">
              <a:buFont typeface="Arial"/>
              <a:buChar char="•"/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199" y="1204728"/>
            <a:ext cx="8229600" cy="595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800225"/>
            <a:ext cx="8229600" cy="350044"/>
          </a:xfrm>
        </p:spPr>
        <p:txBody>
          <a:bodyPr>
            <a:noAutofit/>
          </a:bodyPr>
          <a:lstStyle>
            <a:lvl1pPr>
              <a:buFontTx/>
              <a:buNone/>
              <a:defRPr sz="1890"/>
            </a:lvl1pPr>
            <a:lvl2pPr>
              <a:buFontTx/>
              <a:buNone/>
              <a:defRPr sz="1890"/>
            </a:lvl2pPr>
            <a:lvl3pPr marL="207167" indent="0">
              <a:buFontTx/>
              <a:buNone/>
              <a:defRPr sz="1890"/>
            </a:lvl3pPr>
            <a:lvl4pPr marL="412904" indent="0">
              <a:buFontTx/>
              <a:buNone/>
              <a:defRPr sz="1890"/>
            </a:lvl4pPr>
            <a:lvl5pPr marL="620071" indent="0">
              <a:buFontTx/>
              <a:buNone/>
              <a:defRPr sz="189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33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92738"/>
            <a:ext cx="4038600" cy="3423762"/>
          </a:xfrm>
        </p:spPr>
        <p:txBody>
          <a:bodyPr>
            <a:normAutofit/>
          </a:bodyPr>
          <a:lstStyle>
            <a:lvl1pPr marL="308606" indent="-308606">
              <a:buFont typeface="Arial"/>
              <a:buChar char="•"/>
              <a:defRPr sz="1620"/>
            </a:lvl1pPr>
            <a:lvl2pPr marL="257172" indent="-257172">
              <a:buFont typeface="Arial"/>
              <a:buChar char="•"/>
              <a:defRPr sz="1800"/>
            </a:lvl2pPr>
            <a:lvl3pPr marL="412905" indent="-205737">
              <a:buSzPct val="80000"/>
              <a:buFont typeface="Wingdings" charset="2"/>
              <a:buChar char="§"/>
              <a:defRPr sz="1800"/>
            </a:lvl3pPr>
            <a:lvl4pPr marL="620071" indent="-207167">
              <a:buSzPct val="80000"/>
              <a:buFont typeface="Wingdings" charset="2"/>
              <a:buChar char="§"/>
              <a:defRPr sz="1800"/>
            </a:lvl4pPr>
            <a:lvl5pPr marL="820094" indent="-200023">
              <a:buSzPct val="80000"/>
              <a:buFont typeface="Wingdings" charset="2"/>
              <a:buChar char="§"/>
              <a:defRPr sz="180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08200" y="1592738"/>
            <a:ext cx="4038600" cy="3423762"/>
          </a:xfrm>
        </p:spPr>
        <p:txBody>
          <a:bodyPr>
            <a:normAutofit/>
          </a:bodyPr>
          <a:lstStyle>
            <a:lvl1pPr marL="308606" indent="-308606">
              <a:buFont typeface="Arial"/>
              <a:buChar char="•"/>
              <a:defRPr sz="1620"/>
            </a:lvl1pPr>
            <a:lvl2pPr marL="257172" indent="-257172">
              <a:buFont typeface="Arial"/>
              <a:buChar char="•"/>
              <a:defRPr sz="1800"/>
            </a:lvl2pPr>
            <a:lvl3pPr marL="412905" indent="-205737">
              <a:buSzPct val="80000"/>
              <a:buFont typeface="Wingdings" charset="2"/>
              <a:buChar char="§"/>
              <a:defRPr sz="1800"/>
            </a:lvl3pPr>
            <a:lvl4pPr marL="620071" indent="-207167">
              <a:buSzPct val="80000"/>
              <a:buFont typeface="Wingdings" charset="2"/>
              <a:buChar char="§"/>
              <a:defRPr sz="1800"/>
            </a:lvl4pPr>
            <a:lvl5pPr marL="820094" indent="-200023">
              <a:buFont typeface="Arial"/>
              <a:buChar char="•"/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10867"/>
            <a:ext cx="4038600" cy="307181"/>
          </a:xfrm>
        </p:spPr>
        <p:txBody>
          <a:bodyPr>
            <a:noAutofit/>
          </a:bodyPr>
          <a:lstStyle>
            <a:lvl1pPr>
              <a:defRPr sz="1890"/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708200" y="1210867"/>
            <a:ext cx="4038600" cy="307181"/>
          </a:xfrm>
        </p:spPr>
        <p:txBody>
          <a:bodyPr>
            <a:noAutofit/>
          </a:bodyPr>
          <a:lstStyle>
            <a:lvl1pPr>
              <a:defRPr sz="1890"/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70996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9848"/>
            <a:ext cx="8229600" cy="595282"/>
          </a:xfrm>
        </p:spPr>
        <p:txBody>
          <a:bodyPr>
            <a:normAutofit/>
          </a:bodyPr>
          <a:lstStyle>
            <a:lvl1pPr>
              <a:defRPr sz="198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03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50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5234D6D-0A1F-D54C-BFD7-DF277342D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31528" y="206391"/>
            <a:ext cx="1767069" cy="59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4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 rotWithShape="1">
          <a:blip r:embed="rId2"/>
          <a:srcRect r="531"/>
          <a:stretch/>
        </p:blipFill>
        <p:spPr>
          <a:xfrm>
            <a:off x="0" y="-8503"/>
            <a:ext cx="9153144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9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/>
          </p:cNvPicPr>
          <p:nvPr userDrawn="1"/>
        </p:nvPicPr>
        <p:blipFill rotWithShape="1">
          <a:blip r:embed="rId14"/>
          <a:srcRect r="531"/>
          <a:stretch/>
        </p:blipFill>
        <p:spPr>
          <a:xfrm>
            <a:off x="0" y="980734"/>
            <a:ext cx="9144000" cy="822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345" y="1167740"/>
            <a:ext cx="8229600" cy="595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997" y="1866634"/>
            <a:ext cx="8229600" cy="3098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33AD952-01DC-CF41-B918-32FCBCD1B6A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931528" y="206391"/>
            <a:ext cx="1767069" cy="59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0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52" r:id="rId3"/>
    <p:sldLayoutId id="2147483658" r:id="rId4"/>
    <p:sldLayoutId id="2147483657" r:id="rId5"/>
    <p:sldLayoutId id="2147483654" r:id="rId6"/>
    <p:sldLayoutId id="2147483655" r:id="rId7"/>
    <p:sldLayoutId id="2147483659" r:id="rId8"/>
    <p:sldLayoutId id="2147483660" r:id="rId9"/>
    <p:sldLayoutId id="2147483665" r:id="rId10"/>
    <p:sldLayoutId id="2147483666" r:id="rId11"/>
    <p:sldLayoutId id="2147483667" r:id="rId12"/>
  </p:sldLayoutIdLst>
  <p:txStyles>
    <p:titleStyle>
      <a:lvl1pPr algn="l" defTabSz="411476" rtl="0" eaLnBrk="1" latinLnBrk="0" hangingPunct="1">
        <a:spcBef>
          <a:spcPct val="0"/>
        </a:spcBef>
        <a:buNone/>
        <a:defRPr sz="1980" b="1" i="0" kern="1200">
          <a:solidFill>
            <a:schemeClr val="tx1"/>
          </a:solidFill>
          <a:latin typeface="Verdana"/>
          <a:ea typeface="+mj-ea"/>
          <a:cs typeface="Arial"/>
        </a:defRPr>
      </a:lvl1pPr>
    </p:titleStyle>
    <p:bodyStyle>
      <a:lvl1pPr marL="0" indent="0" algn="l" defTabSz="411476" rtl="0" eaLnBrk="1" latinLnBrk="0" hangingPunct="1">
        <a:spcBef>
          <a:spcPct val="20000"/>
        </a:spcBef>
        <a:spcAft>
          <a:spcPts val="0"/>
        </a:spcAft>
        <a:buClr>
          <a:schemeClr val="accent4"/>
        </a:buClr>
        <a:buFontTx/>
        <a:buNone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411476" rtl="0" eaLnBrk="1" latinLnBrk="0" hangingPunct="1">
        <a:spcBef>
          <a:spcPct val="20000"/>
        </a:spcBef>
        <a:buClr>
          <a:schemeClr val="accent4"/>
        </a:buClr>
        <a:buFont typeface="Arial"/>
        <a:buNone/>
        <a:defRPr sz="162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412905" indent="-205737" algn="l" defTabSz="411476" rtl="0" eaLnBrk="1" latinLnBrk="0" hangingPunct="1">
        <a:spcBef>
          <a:spcPts val="540"/>
        </a:spcBef>
        <a:buClr>
          <a:schemeClr val="accent4"/>
        </a:buClr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817237" indent="-207167" algn="l" defTabSz="411476" rtl="0" eaLnBrk="1" latinLnBrk="0" hangingPunct="1">
        <a:spcBef>
          <a:spcPct val="20000"/>
        </a:spcBef>
        <a:buClr>
          <a:schemeClr val="accent4"/>
        </a:buClr>
        <a:buSzPct val="80000"/>
        <a:buFont typeface="Wingdings" charset="2"/>
        <a:buChar char="ü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341583" indent="-261459" algn="l" defTabSz="411476" rtl="0" eaLnBrk="1" latinLnBrk="0" hangingPunct="1">
        <a:spcBef>
          <a:spcPct val="20000"/>
        </a:spcBef>
        <a:buClr>
          <a:schemeClr val="accent4"/>
        </a:buClr>
        <a:buSzPct val="80000"/>
        <a:buFont typeface="Wingdings" charset="2"/>
        <a:buChar char="ü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263118" indent="-205737" algn="l" defTabSz="41147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593" indent="-205737" algn="l" defTabSz="41147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069" indent="-205737" algn="l" defTabSz="41147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45" indent="-205737" algn="l" defTabSz="41147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7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6" algn="l" defTabSz="41147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52" algn="l" defTabSz="41147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28" algn="l" defTabSz="41147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04" algn="l" defTabSz="41147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80" algn="l" defTabSz="41147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56" algn="l" defTabSz="41147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31" algn="l" defTabSz="41147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07" algn="l" defTabSz="41147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hyperlink" Target="https://www.youtube.com/watch?v=ATfY8dvbuFg" TargetMode="External"/><Relationship Id="rId5" Type="http://schemas.openxmlformats.org/officeDocument/2006/relationships/image" Target="../media/image3.png"/><Relationship Id="rId1" Type="http://schemas.microsoft.com/office/2007/relationships/media" Target="file:////Users/williamkelly/Documents/Fac%20Dev,%20SRLMAT,%20large%20group%20teaching/Saturday%20FD%20PG/Delivering%20a%20bad%20presentation%20-%20spot%20the%20mistakes.mp4" TargetMode="External"/><Relationship Id="rId2" Type="http://schemas.openxmlformats.org/officeDocument/2006/relationships/video" Target="file:////Users/williamkelly/Documents/Fac%20Dev,%20SRLMAT,%20large%20group%20teaching/Saturday%20FD%20PG/Delivering%20a%20bad%20presentation%20-%20spot%20the%20mistakes.mp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hyperlink" Target="http://onlinelibrary.wiley.com/doi/10.1111/medu.12420/full#medu12420-fig-0002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4BA577-3F44-EE40-BDAE-6B2909B5D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latin typeface="Arial" charset="0"/>
              </a:rPr>
              <a:t>Delivering a </a:t>
            </a:r>
            <a:r>
              <a:rPr lang="en-US" sz="2800" i="1" dirty="0">
                <a:latin typeface="Arial" charset="0"/>
              </a:rPr>
              <a:t>MORE</a:t>
            </a:r>
            <a:r>
              <a:rPr lang="en-US" sz="2800" dirty="0">
                <a:latin typeface="Arial" charset="0"/>
              </a:rPr>
              <a:t/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Effective Presentation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E52D69-2979-1141-BC47-7D490E4F8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856" y="3818534"/>
            <a:ext cx="2592365" cy="588367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Arial" charset="0"/>
              </a:rPr>
              <a:t>William Kelly, MD FCCP</a:t>
            </a:r>
          </a:p>
          <a:p>
            <a:pPr>
              <a:defRPr/>
            </a:pPr>
            <a:r>
              <a:rPr lang="en-US" dirty="0" err="1">
                <a:latin typeface="Arial" charset="0"/>
              </a:rPr>
              <a:t>William.kelly@usuhs.edu</a:t>
            </a:r>
            <a:endParaRPr lang="en-US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27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t="12350" r="4453" b="4996"/>
          <a:stretch>
            <a:fillRect/>
          </a:stretch>
        </p:blipFill>
        <p:spPr bwMode="auto">
          <a:xfrm>
            <a:off x="1371600" y="857250"/>
            <a:ext cx="6400800" cy="346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4114800" y="4514850"/>
            <a:ext cx="375776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50" dirty="0"/>
              <a:t>Figure from </a:t>
            </a:r>
            <a:r>
              <a:rPr lang="en-US" sz="1050" i="1" dirty="0"/>
              <a:t>Journal Engineering Educ </a:t>
            </a:r>
            <a:r>
              <a:rPr lang="en-US" sz="1050" dirty="0"/>
              <a:t>2004, 93(3), 223-231</a:t>
            </a:r>
          </a:p>
          <a:p>
            <a:r>
              <a:rPr lang="en-US" sz="1050" dirty="0"/>
              <a:t>Laws et al, </a:t>
            </a:r>
            <a:r>
              <a:rPr lang="en-US" sz="1050" i="1" dirty="0"/>
              <a:t>Uniserve Science News </a:t>
            </a:r>
            <a:r>
              <a:rPr lang="en-US" sz="1050" dirty="0"/>
              <a:t>1999, vol. 13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858165" y="1255014"/>
            <a:ext cx="6172200" cy="857250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In a 50-minute lecture, WHEN should you start your 10-minute engaging activity?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986" y="2355494"/>
            <a:ext cx="6172200" cy="2171700"/>
          </a:xfrm>
        </p:spPr>
        <p:txBody>
          <a:bodyPr rtlCol="0">
            <a:normAutofit fontScale="92500" lnSpcReduction="20000"/>
          </a:bodyPr>
          <a:lstStyle/>
          <a:p>
            <a:pPr marL="385763" indent="-385763">
              <a:buFont typeface="+mj-lt"/>
              <a:buAutoNum type="alphaUcPeriod"/>
              <a:defRPr/>
            </a:pPr>
            <a:r>
              <a:rPr lang="en-US" sz="2250" dirty="0">
                <a:latin typeface="Arial" charset="0"/>
                <a:cs typeface="+mn-cs"/>
              </a:rPr>
              <a:t>Within the first 5 minutes</a:t>
            </a:r>
          </a:p>
          <a:p>
            <a:pPr marL="385763" indent="-385763">
              <a:buFont typeface="+mj-lt"/>
              <a:buAutoNum type="alphaUcPeriod"/>
              <a:defRPr/>
            </a:pPr>
            <a:r>
              <a:rPr lang="en-US" sz="2250" dirty="0">
                <a:latin typeface="Arial" charset="0"/>
                <a:cs typeface="+mn-cs"/>
              </a:rPr>
              <a:t>At 15 minute mark</a:t>
            </a:r>
          </a:p>
          <a:p>
            <a:pPr marL="385763" indent="-385763">
              <a:buFont typeface="+mj-lt"/>
              <a:buAutoNum type="alphaUcPeriod"/>
              <a:defRPr/>
            </a:pPr>
            <a:r>
              <a:rPr lang="en-US" sz="2250" dirty="0">
                <a:latin typeface="Arial" charset="0"/>
                <a:cs typeface="+mn-cs"/>
              </a:rPr>
              <a:t>At 35 minute mark</a:t>
            </a:r>
          </a:p>
          <a:p>
            <a:pPr marL="385763" indent="-385763">
              <a:buFont typeface="+mj-lt"/>
              <a:buAutoNum type="alphaUcPeriod"/>
              <a:defRPr/>
            </a:pPr>
            <a:r>
              <a:rPr lang="en-US" sz="2250" dirty="0">
                <a:latin typeface="Arial" charset="0"/>
                <a:cs typeface="+mn-cs"/>
              </a:rPr>
              <a:t>At 40 minute mark</a:t>
            </a:r>
          </a:p>
          <a:p>
            <a:pPr marL="385763" indent="-385763">
              <a:buFont typeface="+mj-lt"/>
              <a:buAutoNum type="alphaUcPeriod"/>
              <a:defRPr/>
            </a:pPr>
            <a:r>
              <a:rPr lang="en-US" sz="2250" dirty="0">
                <a:latin typeface="Arial" charset="0"/>
                <a:cs typeface="+mn-cs"/>
              </a:rPr>
              <a:t>Any of the above</a:t>
            </a:r>
          </a:p>
          <a:p>
            <a:pPr>
              <a:buFontTx/>
              <a:buAutoNum type="alphaUcParenR"/>
              <a:defRPr/>
            </a:pPr>
            <a:endParaRPr lang="en-US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i="1" dirty="0">
                <a:solidFill>
                  <a:srgbClr val="FF0000"/>
                </a:solidFill>
                <a:latin typeface="Arial" charset="0"/>
                <a:cs typeface="+mn-cs"/>
              </a:rPr>
              <a:t>                                                      </a:t>
            </a:r>
            <a:endParaRPr lang="en-US" dirty="0">
              <a:latin typeface="Arial" charset="0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2"/>
          <p:cNvSpPr>
            <a:spLocks noGrp="1"/>
          </p:cNvSpPr>
          <p:nvPr>
            <p:ph type="title" idx="4294967295"/>
          </p:nvPr>
        </p:nvSpPr>
        <p:spPr>
          <a:xfrm>
            <a:off x="768096" y="470459"/>
            <a:ext cx="6172200" cy="857250"/>
          </a:xfrm>
        </p:spPr>
        <p:txBody>
          <a:bodyPr/>
          <a:lstStyle/>
          <a:p>
            <a:r>
              <a:rPr lang="en-US" sz="3000" dirty="0">
                <a:latin typeface="Arial" charset="0"/>
              </a:rPr>
              <a:t>No souls saved after 20 minutes</a:t>
            </a:r>
          </a:p>
        </p:txBody>
      </p:sp>
      <p:pic>
        <p:nvPicPr>
          <p:cNvPr id="11" name="Content Placeholder 10" descr="graph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1" b="4921"/>
          <a:stretch>
            <a:fillRect/>
          </a:stretch>
        </p:blipFill>
        <p:spPr>
          <a:xfrm>
            <a:off x="1009497" y="1417320"/>
            <a:ext cx="6172200" cy="3394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59283" y="150419"/>
            <a:ext cx="6172200" cy="857250"/>
          </a:xfrm>
        </p:spPr>
        <p:txBody>
          <a:bodyPr/>
          <a:lstStyle/>
          <a:p>
            <a:r>
              <a:rPr lang="en-US" sz="3000" dirty="0">
                <a:latin typeface="Arial" charset="0"/>
                <a:ea typeface="MS PGothic" charset="0"/>
                <a:cs typeface="MS PGothic" charset="0"/>
              </a:rPr>
              <a:t>Primacy-Recency Effect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849477" y="1543507"/>
            <a:ext cx="6172200" cy="1943100"/>
          </a:xfrm>
        </p:spPr>
        <p:txBody>
          <a:bodyPr/>
          <a:lstStyle/>
          <a:p>
            <a:pPr>
              <a:lnSpc>
                <a:spcPts val="2279"/>
              </a:lnSpc>
            </a:pPr>
            <a:r>
              <a:rPr lang="en-US" sz="2100" dirty="0">
                <a:latin typeface="Arial" charset="0"/>
                <a:ea typeface="MS PGothic" charset="0"/>
                <a:cs typeface="MS PGothic" charset="0"/>
              </a:rPr>
              <a:t>Adults:  15 min threshold</a:t>
            </a:r>
          </a:p>
          <a:p>
            <a:pPr>
              <a:lnSpc>
                <a:spcPts val="2279"/>
              </a:lnSpc>
            </a:pPr>
            <a:r>
              <a:rPr lang="en-US" sz="2100" dirty="0">
                <a:latin typeface="Arial" charset="0"/>
                <a:ea typeface="MS PGothic" charset="0"/>
                <a:cs typeface="MS PGothic" charset="0"/>
              </a:rPr>
              <a:t>60 min memory:</a:t>
            </a:r>
          </a:p>
          <a:p>
            <a:pPr marL="342900" lvl="1">
              <a:lnSpc>
                <a:spcPts val="2279"/>
              </a:lnSpc>
            </a:pPr>
            <a:r>
              <a:rPr lang="en-US" dirty="0">
                <a:latin typeface="Arial" charset="0"/>
                <a:ea typeface="MS PGothic" charset="0"/>
                <a:cs typeface="MS PGothic" charset="0"/>
              </a:rPr>
              <a:t>first  </a:t>
            </a:r>
            <a:r>
              <a:rPr lang="en-US" b="1" dirty="0">
                <a:latin typeface="Arial" charset="0"/>
                <a:ea typeface="MS PGothic" charset="0"/>
                <a:cs typeface="MS PGothic" charset="0"/>
              </a:rPr>
              <a:t>&gt;&gt;  </a:t>
            </a:r>
            <a:r>
              <a:rPr lang="en-US" dirty="0">
                <a:latin typeface="Arial" charset="0"/>
                <a:ea typeface="MS PGothic" charset="0"/>
                <a:cs typeface="MS PGothic" charset="0"/>
              </a:rPr>
              <a:t>dead last </a:t>
            </a:r>
            <a:r>
              <a:rPr lang="en-US" b="1" dirty="0">
                <a:latin typeface="Arial" charset="0"/>
                <a:ea typeface="MS PGothic" charset="0"/>
                <a:cs typeface="MS PGothic" charset="0"/>
              </a:rPr>
              <a:t> &gt;</a:t>
            </a:r>
            <a:r>
              <a:rPr lang="en-US" dirty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en-US" b="1" dirty="0">
                <a:latin typeface="Arial" charset="0"/>
                <a:ea typeface="MS PGothic" charset="0"/>
                <a:cs typeface="MS PGothic" charset="0"/>
              </a:rPr>
              <a:t>middle</a:t>
            </a:r>
            <a:endParaRPr lang="en-US" dirty="0">
              <a:latin typeface="Arial" charset="0"/>
              <a:ea typeface="MS PGothic" charset="0"/>
              <a:cs typeface="MS PGothic" charset="0"/>
            </a:endParaRPr>
          </a:p>
          <a:p>
            <a:pPr>
              <a:lnSpc>
                <a:spcPts val="2279"/>
              </a:lnSpc>
            </a:pPr>
            <a:r>
              <a:rPr lang="en-US" sz="2100" dirty="0">
                <a:latin typeface="Arial" charset="0"/>
                <a:ea typeface="MS PGothic" charset="0"/>
                <a:cs typeface="MS PGothic" charset="0"/>
              </a:rPr>
              <a:t>Danger is the </a:t>
            </a:r>
            <a:r>
              <a:rPr lang="en-US" sz="2100" b="1" i="1" dirty="0">
                <a:latin typeface="Arial" charset="0"/>
                <a:ea typeface="MS PGothic" charset="0"/>
                <a:cs typeface="MS PGothic" charset="0"/>
              </a:rPr>
              <a:t>middle </a:t>
            </a:r>
            <a:r>
              <a:rPr lang="en-US" sz="2100" i="1" dirty="0">
                <a:latin typeface="Arial" charset="0"/>
                <a:ea typeface="MS PGothic" charset="0"/>
                <a:cs typeface="MS PGothic" charset="0"/>
              </a:rPr>
              <a:t>of a talk</a:t>
            </a:r>
          </a:p>
          <a:p>
            <a:pPr>
              <a:lnSpc>
                <a:spcPts val="2279"/>
              </a:lnSpc>
            </a:pPr>
            <a:endParaRPr lang="en-US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4343400" y="4171950"/>
            <a:ext cx="3583032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1050" i="1" dirty="0">
                <a:solidFill>
                  <a:srgbClr val="000000"/>
                </a:solidFill>
              </a:rPr>
              <a:t>How the Brain Learns </a:t>
            </a:r>
            <a:r>
              <a:rPr lang="es-ES" sz="1050" dirty="0">
                <a:solidFill>
                  <a:srgbClr val="000000"/>
                </a:solidFill>
              </a:rPr>
              <a:t>2011, pages 128-131</a:t>
            </a:r>
          </a:p>
          <a:p>
            <a:r>
              <a:rPr lang="es-ES" sz="1050" i="1" dirty="0">
                <a:solidFill>
                  <a:srgbClr val="000000"/>
                </a:solidFill>
              </a:rPr>
              <a:t>Programmed Learning &amp; Educ Techn; 1978; 15; 207-224</a:t>
            </a:r>
            <a:endParaRPr lang="es-ES" sz="1050" dirty="0">
              <a:solidFill>
                <a:srgbClr val="000000"/>
              </a:solidFill>
            </a:endParaRPr>
          </a:p>
          <a:p>
            <a:endParaRPr lang="en-US" sz="1350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134771" y="1212494"/>
            <a:ext cx="6172200" cy="8572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000" dirty="0">
                <a:latin typeface="Arial" charset="0"/>
                <a:cs typeface="+mj-cs"/>
              </a:rPr>
              <a:t>Recommended practices for PowerPoint slides include:</a:t>
            </a:r>
            <a:endParaRPr lang="en-US" sz="2400" dirty="0">
              <a:latin typeface="Arial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128" y="2348179"/>
            <a:ext cx="6172200" cy="2686050"/>
          </a:xfrm>
        </p:spPr>
        <p:txBody>
          <a:bodyPr rtlCol="0">
            <a:normAutofit/>
          </a:bodyPr>
          <a:lstStyle/>
          <a:p>
            <a:pPr marL="342900" indent="-342900">
              <a:buFont typeface="+mj-lt"/>
              <a:buAutoNum type="alphaUcPeriod"/>
              <a:defRPr/>
            </a:pPr>
            <a:r>
              <a:rPr lang="en-US" sz="2100" dirty="0"/>
              <a:t>Red/Green to emphasize “bad/good” items</a:t>
            </a:r>
          </a:p>
          <a:p>
            <a:pPr marL="342900" indent="-342900">
              <a:buFont typeface="+mj-lt"/>
              <a:buAutoNum type="alphaUcPeriod"/>
              <a:defRPr/>
            </a:pPr>
            <a:r>
              <a:rPr lang="en-US" sz="2100" dirty="0"/>
              <a:t>“9x9” rule (&lt;9 lines/slide, 9 words/line)</a:t>
            </a:r>
          </a:p>
          <a:p>
            <a:pPr marL="342900" indent="-342900">
              <a:buFont typeface="+mj-lt"/>
              <a:buAutoNum type="alphaUcPeriod"/>
              <a:defRPr/>
            </a:pPr>
            <a:r>
              <a:rPr lang="en-US" sz="2100" dirty="0"/>
              <a:t>Serif text for slides, sans serif for handouts</a:t>
            </a:r>
          </a:p>
          <a:p>
            <a:pPr marL="342900" indent="-342900">
              <a:buFont typeface="+mj-lt"/>
              <a:buAutoNum type="alphaUcPeriod"/>
              <a:defRPr/>
            </a:pPr>
            <a:r>
              <a:rPr lang="en-US" sz="2100" dirty="0"/>
              <a:t>Slide display time ~ one minute</a:t>
            </a:r>
          </a:p>
          <a:p>
            <a:pPr marL="342900" indent="-342900">
              <a:buFont typeface="+mj-lt"/>
              <a:buAutoNum type="alphaUcPeriod"/>
              <a:defRPr/>
            </a:pPr>
            <a:r>
              <a:rPr lang="en-US" sz="2100" dirty="0"/>
              <a:t>Use actual tables from cited journal articles</a:t>
            </a:r>
          </a:p>
          <a:p>
            <a:pPr>
              <a:defRPr/>
            </a:pPr>
            <a:endParaRPr lang="en-US" sz="2100" dirty="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699869" y="956463"/>
            <a:ext cx="6172200" cy="857250"/>
          </a:xfrm>
        </p:spPr>
        <p:txBody>
          <a:bodyPr/>
          <a:lstStyle/>
          <a:p>
            <a:r>
              <a:rPr lang="en-US" sz="3000" dirty="0">
                <a:latin typeface="Arial" charset="0"/>
              </a:rPr>
              <a:t>Poor font, size, color choices</a:t>
            </a:r>
          </a:p>
        </p:txBody>
      </p:sp>
      <p:pic>
        <p:nvPicPr>
          <p:cNvPr id="25602" name="Picture 2" descr="Screen Shot 2016-10-10 at 11.35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885950"/>
            <a:ext cx="432316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747064" y="342049"/>
            <a:ext cx="6172200" cy="641747"/>
          </a:xfrm>
        </p:spPr>
        <p:txBody>
          <a:bodyPr/>
          <a:lstStyle/>
          <a:p>
            <a:r>
              <a:rPr lang="en-US" b="1" dirty="0">
                <a:latin typeface="Arial" charset="0"/>
              </a:rPr>
              <a:t>Too Much Writing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812902" y="1255930"/>
            <a:ext cx="6172200" cy="2802731"/>
          </a:xfrm>
        </p:spPr>
        <p:txBody>
          <a:bodyPr rtlCol="0">
            <a:noAutofit/>
          </a:bodyPr>
          <a:lstStyle/>
          <a:p>
            <a:pPr>
              <a:lnSpc>
                <a:spcPct val="114000"/>
              </a:lnSpc>
              <a:buFont typeface="Wingdings" charset="2"/>
              <a:buChar char="§"/>
              <a:defRPr/>
            </a:pPr>
            <a:r>
              <a:rPr lang="en-US" sz="1050" dirty="0">
                <a:latin typeface="Arial" charset="0"/>
              </a:rPr>
              <a:t>Most of the time people write too much</a:t>
            </a:r>
          </a:p>
          <a:p>
            <a:pPr>
              <a:lnSpc>
                <a:spcPct val="114000"/>
              </a:lnSpc>
              <a:buFont typeface="Wingdings" charset="2"/>
              <a:buChar char="§"/>
              <a:defRPr/>
            </a:pPr>
            <a:r>
              <a:rPr lang="en-US" sz="1050" dirty="0">
                <a:latin typeface="Arial" charset="0"/>
              </a:rPr>
              <a:t>Is it because they feel the need to say something more than needed</a:t>
            </a:r>
          </a:p>
          <a:p>
            <a:pPr lvl="1">
              <a:lnSpc>
                <a:spcPct val="114000"/>
              </a:lnSpc>
              <a:buFont typeface="Lucida Grande"/>
              <a:buChar char="-"/>
              <a:defRPr/>
            </a:pPr>
            <a:r>
              <a:rPr lang="en-US" sz="1050" dirty="0">
                <a:latin typeface="Arial" charset="0"/>
              </a:rPr>
              <a:t>Often it is because- lack of planning</a:t>
            </a:r>
          </a:p>
          <a:p>
            <a:pPr lvl="1">
              <a:lnSpc>
                <a:spcPct val="114000"/>
              </a:lnSpc>
              <a:buFont typeface="Lucida Grande"/>
              <a:buChar char="-"/>
              <a:defRPr/>
            </a:pPr>
            <a:r>
              <a:rPr lang="en-US" sz="1050" dirty="0">
                <a:latin typeface="Arial" charset="0"/>
              </a:rPr>
              <a:t>Rushed in making it – lack of planning</a:t>
            </a:r>
          </a:p>
          <a:p>
            <a:pPr lvl="1">
              <a:lnSpc>
                <a:spcPct val="114000"/>
              </a:lnSpc>
              <a:buFont typeface="Lucida Grande"/>
              <a:buChar char="-"/>
              <a:defRPr/>
            </a:pPr>
            <a:r>
              <a:rPr lang="en-US" sz="1050" dirty="0">
                <a:latin typeface="Arial" charset="0"/>
              </a:rPr>
              <a:t>Cannot find natural break</a:t>
            </a:r>
          </a:p>
          <a:p>
            <a:pPr lvl="1">
              <a:lnSpc>
                <a:spcPct val="114000"/>
              </a:lnSpc>
              <a:buFont typeface="Lucida Grande"/>
              <a:buChar char="-"/>
              <a:defRPr/>
            </a:pPr>
            <a:r>
              <a:rPr lang="en-US" sz="1050" dirty="0">
                <a:latin typeface="Arial" charset="0"/>
              </a:rPr>
              <a:t>Do not want to use separate slides</a:t>
            </a:r>
          </a:p>
          <a:p>
            <a:pPr>
              <a:lnSpc>
                <a:spcPct val="114000"/>
              </a:lnSpc>
              <a:buFont typeface="Wingdings" charset="2"/>
              <a:buChar char="§"/>
              <a:defRPr/>
            </a:pPr>
            <a:r>
              <a:rPr lang="en-US" sz="1050" dirty="0">
                <a:latin typeface="Arial" charset="0"/>
              </a:rPr>
              <a:t>Some say learners use as a reference</a:t>
            </a:r>
          </a:p>
          <a:p>
            <a:pPr lvl="1">
              <a:lnSpc>
                <a:spcPct val="114000"/>
              </a:lnSpc>
              <a:buFont typeface="Lucida Grande"/>
              <a:buChar char="-"/>
              <a:defRPr/>
            </a:pPr>
            <a:r>
              <a:rPr lang="en-US" sz="1050" dirty="0">
                <a:latin typeface="Arial" charset="0"/>
              </a:rPr>
              <a:t>Could you make more notes outside of the slide to make that information readily available to the learner?</a:t>
            </a:r>
          </a:p>
          <a:p>
            <a:pPr lvl="1">
              <a:lnSpc>
                <a:spcPct val="114000"/>
              </a:lnSpc>
              <a:buFont typeface="Lucida Grande"/>
              <a:buChar char="-"/>
              <a:defRPr/>
            </a:pPr>
            <a:r>
              <a:rPr lang="en-US" sz="1050" dirty="0">
                <a:latin typeface="Arial" charset="0"/>
              </a:rPr>
              <a:t>Reality is- during the presentation, the slide is too busy</a:t>
            </a:r>
          </a:p>
          <a:p>
            <a:pPr lvl="1">
              <a:lnSpc>
                <a:spcPct val="114000"/>
              </a:lnSpc>
              <a:buFont typeface="Lucida Grande"/>
              <a:buChar char="-"/>
              <a:defRPr/>
            </a:pPr>
            <a:r>
              <a:rPr lang="en-US" sz="1050" dirty="0">
                <a:latin typeface="Arial" charset="0"/>
              </a:rPr>
              <a:t>Some cannot read…..what cannot be read cannot be learned</a:t>
            </a:r>
          </a:p>
          <a:p>
            <a:pPr>
              <a:lnSpc>
                <a:spcPct val="114000"/>
              </a:lnSpc>
              <a:buFont typeface="Wingdings" charset="2"/>
              <a:buChar char="§"/>
              <a:defRPr/>
            </a:pPr>
            <a:r>
              <a:rPr lang="en-US" sz="1050" dirty="0">
                <a:latin typeface="Arial" charset="0"/>
              </a:rPr>
              <a:t>And some read ahead of you and never listen to what you say</a:t>
            </a:r>
          </a:p>
          <a:p>
            <a:pPr>
              <a:lnSpc>
                <a:spcPct val="114000"/>
              </a:lnSpc>
              <a:buFont typeface="Wingdings" charset="2"/>
              <a:buChar char="§"/>
              <a:defRPr/>
            </a:pPr>
            <a:r>
              <a:rPr lang="en-US" sz="1050" dirty="0">
                <a:latin typeface="Arial" charset="0"/>
              </a:rPr>
              <a:t>And then some things on the slide are just to make the presenter look important</a:t>
            </a:r>
          </a:p>
          <a:p>
            <a:pPr>
              <a:lnSpc>
                <a:spcPct val="114000"/>
              </a:lnSpc>
              <a:buFont typeface="Wingdings" charset="2"/>
              <a:buChar char="§"/>
              <a:defRPr/>
            </a:pPr>
            <a:r>
              <a:rPr lang="en-US" sz="1050" dirty="0">
                <a:latin typeface="Arial" charset="0"/>
              </a:rPr>
              <a:t>Then you get to the end and you read something like, philosophy, like….teaching is a skill that takes deliberate practice for the rest of your career because teaching is every changing with the changing needs and learning habits of learners everywhere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755751" y="300838"/>
            <a:ext cx="6172200" cy="641747"/>
          </a:xfrm>
        </p:spPr>
        <p:txBody>
          <a:bodyPr/>
          <a:lstStyle/>
          <a:p>
            <a:r>
              <a:rPr lang="en-US" b="1" dirty="0">
                <a:latin typeface="Arial" charset="0"/>
              </a:rPr>
              <a:t>Busy inserts</a:t>
            </a:r>
          </a:p>
        </p:txBody>
      </p:sp>
      <p:pic>
        <p:nvPicPr>
          <p:cNvPr id="27650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9" b="13629"/>
          <a:stretch>
            <a:fillRect/>
          </a:stretch>
        </p:blipFill>
        <p:spPr>
          <a:xfrm>
            <a:off x="1314450" y="1371600"/>
            <a:ext cx="6172200" cy="3373041"/>
          </a:xfrm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en-US" sz="3000" dirty="0">
                <a:latin typeface="Arial" charset="0"/>
              </a:rPr>
              <a:t/>
            </a:r>
            <a:br>
              <a:rPr lang="en-US" sz="3000" dirty="0">
                <a:latin typeface="Arial" charset="0"/>
              </a:rPr>
            </a:br>
            <a:r>
              <a:rPr lang="en-US" sz="3000" i="1" dirty="0">
                <a:cs typeface="Verdana"/>
              </a:rPr>
              <a:t>Preparing </a:t>
            </a:r>
            <a:r>
              <a:rPr lang="en-US" sz="3000" dirty="0">
                <a:cs typeface="Verdana"/>
              </a:rPr>
              <a:t>and </a:t>
            </a:r>
            <a:r>
              <a:rPr lang="en-US" sz="3000" i="1" dirty="0">
                <a:cs typeface="Verdana"/>
              </a:rPr>
              <a:t>Delivering</a:t>
            </a:r>
            <a:r>
              <a:rPr lang="en-US" sz="3000" dirty="0">
                <a:cs typeface="Verdana"/>
              </a:rPr>
              <a:t> </a:t>
            </a:r>
            <a:r>
              <a:rPr lang="en-US" sz="3000" i="1" dirty="0">
                <a:cs typeface="Verdana"/>
              </a:rPr>
              <a:t>Effective</a:t>
            </a:r>
            <a:r>
              <a:rPr lang="en-US" sz="3675" i="1" dirty="0">
                <a:solidFill>
                  <a:srgbClr val="FF0000"/>
                </a:solidFill>
                <a:cs typeface="Verdana"/>
              </a:rPr>
              <a:t>*</a:t>
            </a:r>
            <a:r>
              <a:rPr lang="en-US" sz="3000" dirty="0">
                <a:cs typeface="Verdana"/>
              </a:rPr>
              <a:t> Educational Presentations</a:t>
            </a:r>
            <a:br>
              <a:rPr lang="en-US" sz="3000" dirty="0">
                <a:cs typeface="Verdana"/>
              </a:rPr>
            </a:br>
            <a:endParaRPr lang="en-US" sz="3000" dirty="0">
              <a:cs typeface="Verdan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93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http://www.wearerecurve.com/wp-content/uploads/2014/08/likert-scale.jpg?ed55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496" y="1435608"/>
            <a:ext cx="66532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556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1497697" y="1009384"/>
            <a:ext cx="6172200" cy="857250"/>
          </a:xfrm>
        </p:spPr>
        <p:txBody>
          <a:bodyPr/>
          <a:lstStyle/>
          <a:p>
            <a:pPr algn="ctr"/>
            <a:r>
              <a:rPr lang="en-US" sz="3000" dirty="0">
                <a:latin typeface="Arial" charset="0"/>
              </a:rPr>
              <a:t>What feedback would you give?!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>
              <a:lnSpc>
                <a:spcPct val="110000"/>
              </a:lnSpc>
              <a:spcBef>
                <a:spcPts val="525"/>
              </a:spcBef>
              <a:buClr>
                <a:srgbClr val="2A1A00"/>
              </a:buClr>
              <a:defRPr/>
            </a:pPr>
            <a:r>
              <a:rPr lang="en-US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  <a:cs typeface="+mn-cs"/>
                <a:hlinkClick r:id="rId4"/>
              </a:rPr>
              <a:t>https://www.youtube.com/watch?v=ATfY8dvbuFg</a:t>
            </a:r>
            <a:endParaRPr lang="en-US" sz="150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  <a:cs typeface="+mn-cs"/>
            </a:endParaRPr>
          </a:p>
        </p:txBody>
      </p:sp>
      <p:pic>
        <p:nvPicPr>
          <p:cNvPr id="2" name="Delivering a bad presentation - spot the mistakes.mp4" descr="/Users/glasko/Desktop/2016 CHEST/Educator development course/Delivering a bad presentation - spot the mistakes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036" y="1866634"/>
            <a:ext cx="493752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256" y="1470356"/>
            <a:ext cx="5950744" cy="327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027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CBEB57-FE3E-2F4C-B7E2-E1B1B5BF5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40" y="1251175"/>
            <a:ext cx="2614690" cy="350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5DC533-8E22-BE4D-9648-6A95B755F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718" y="1251175"/>
            <a:ext cx="3191864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01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10" y="122635"/>
            <a:ext cx="6760369" cy="450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TextBox 3"/>
          <p:cNvSpPr txBox="1">
            <a:spLocks noChangeArrowheads="1"/>
          </p:cNvSpPr>
          <p:nvPr/>
        </p:nvSpPr>
        <p:spPr bwMode="auto">
          <a:xfrm>
            <a:off x="1583531" y="4188619"/>
            <a:ext cx="1391991" cy="64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202" tIns="31102" rIns="62202" bIns="31102">
            <a:spAutoFit/>
          </a:bodyPr>
          <a:lstStyle>
            <a:lvl1pPr defTabSz="406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06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06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06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06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350" b="1" dirty="0">
                <a:solidFill>
                  <a:srgbClr val="000000"/>
                </a:solidFill>
              </a:rPr>
              <a:t>Mehrabian A*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350" b="1" dirty="0">
                <a:solidFill>
                  <a:srgbClr val="000000"/>
                </a:solidFill>
              </a:rPr>
              <a:t>Time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350" b="1" dirty="0">
                <a:solidFill>
                  <a:srgbClr val="000000"/>
                </a:solidFill>
              </a:rPr>
              <a:t>1</a:t>
            </a:r>
            <a:r>
              <a:rPr lang="en-US" sz="1350" b="1" baseline="30000" dirty="0">
                <a:solidFill>
                  <a:srgbClr val="000000"/>
                </a:solidFill>
              </a:rPr>
              <a:t>st</a:t>
            </a:r>
            <a:r>
              <a:rPr lang="en-US" sz="1350" b="1" dirty="0">
                <a:solidFill>
                  <a:srgbClr val="000000"/>
                </a:solidFill>
              </a:rPr>
              <a:t> impressions</a:t>
            </a:r>
          </a:p>
        </p:txBody>
      </p:sp>
    </p:spTree>
    <p:extLst>
      <p:ext uri="{BB962C8B-B14F-4D97-AF65-F5344CB8AC3E}">
        <p14:creationId xmlns:p14="http://schemas.microsoft.com/office/powerpoint/2010/main" val="200316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ctrTitle"/>
          </p:nvPr>
        </p:nvSpPr>
        <p:spPr/>
        <p:txBody>
          <a:bodyPr vert="horz" lIns="91440" tIns="9600" rIns="91440" bIns="45720" rtlCol="0" anchor="ctr">
            <a:normAutofit/>
          </a:bodyPr>
          <a:lstStyle/>
          <a:p>
            <a:pPr>
              <a:tabLst>
                <a:tab pos="491729" algn="l"/>
                <a:tab pos="984647" algn="l"/>
                <a:tab pos="1476375" algn="l"/>
                <a:tab pos="1969294" algn="l"/>
                <a:tab pos="2461022" algn="l"/>
                <a:tab pos="2953941" algn="l"/>
                <a:tab pos="3446860" algn="l"/>
                <a:tab pos="3938588" algn="l"/>
                <a:tab pos="4431506" algn="l"/>
                <a:tab pos="4923235" algn="l"/>
                <a:tab pos="5416154" algn="l"/>
                <a:tab pos="5909072" algn="l"/>
              </a:tabLst>
            </a:pPr>
            <a:r>
              <a:rPr lang="en-GB" sz="3000" dirty="0">
                <a:latin typeface="Veranda"/>
                <a:cs typeface="Veranda"/>
              </a:rPr>
              <a:t>How do medical students form impressions of classroom teacher effectiveness?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33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07" y="353415"/>
            <a:ext cx="6097191" cy="443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065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5543550" y="4686300"/>
            <a:ext cx="2628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23" tIns="37211" rIns="61223" bIns="30612"/>
          <a:lstStyle>
            <a:lvl1pPr defTabSz="406400"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5813" algn="l"/>
                <a:tab pos="5251450" algn="l"/>
                <a:tab pos="59086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06400"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5813" algn="l"/>
                <a:tab pos="5251450" algn="l"/>
                <a:tab pos="59086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06400"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5813" algn="l"/>
                <a:tab pos="5251450" algn="l"/>
                <a:tab pos="59086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06400"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5813" algn="l"/>
                <a:tab pos="5251450" algn="l"/>
                <a:tab pos="59086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06400"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5813" algn="l"/>
                <a:tab pos="5251450" algn="l"/>
                <a:tab pos="59086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5813" algn="l"/>
                <a:tab pos="5251450" algn="l"/>
                <a:tab pos="59086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5813" algn="l"/>
                <a:tab pos="5251450" algn="l"/>
                <a:tab pos="59086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5813" algn="l"/>
                <a:tab pos="5251450" algn="l"/>
                <a:tab pos="59086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06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5813" algn="l"/>
                <a:tab pos="5251450" algn="l"/>
                <a:tab pos="59086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050" dirty="0"/>
              <a:t>Medical Education 48(8) JUL 2014</a:t>
            </a:r>
            <a:endParaRPr lang="en-GB" sz="1050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823503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ChangeArrowheads="1"/>
          </p:cNvSpPr>
          <p:nvPr/>
        </p:nvSpPr>
        <p:spPr bwMode="auto">
          <a:xfrm>
            <a:off x="539496" y="507035"/>
            <a:ext cx="6172200" cy="440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 dirty="0"/>
          </a:p>
        </p:txBody>
      </p:sp>
      <p:sp>
        <p:nvSpPr>
          <p:cNvPr id="72706" name="Content Placeholder 2"/>
          <p:cNvSpPr txBox="1">
            <a:spLocks/>
          </p:cNvSpPr>
          <p:nvPr/>
        </p:nvSpPr>
        <p:spPr bwMode="auto">
          <a:xfrm>
            <a:off x="870508" y="881587"/>
            <a:ext cx="6074569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202" tIns="31102" rIns="62202" bIns="31102"/>
          <a:lstStyle>
            <a:lvl1pPr marL="342900" indent="-342900" defTabSz="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spcAft>
                <a:spcPts val="1069"/>
              </a:spcAft>
              <a:buClr>
                <a:srgbClr val="000000"/>
              </a:buClr>
              <a:buSzPct val="100000"/>
            </a:pPr>
            <a:r>
              <a:rPr lang="en-US" sz="3300" b="1" dirty="0">
                <a:solidFill>
                  <a:srgbClr val="000000"/>
                </a:solidFill>
              </a:rPr>
              <a:t>S</a:t>
            </a:r>
            <a:endParaRPr lang="en-US" sz="2700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Aft>
                <a:spcPts val="1069"/>
              </a:spcAft>
              <a:buClr>
                <a:srgbClr val="000000"/>
              </a:buClr>
              <a:buSzPct val="100000"/>
            </a:pPr>
            <a:r>
              <a:rPr lang="en-US" sz="3300" b="1" dirty="0">
                <a:solidFill>
                  <a:srgbClr val="000000"/>
                </a:solidFill>
              </a:rPr>
              <a:t>O</a:t>
            </a:r>
          </a:p>
          <a:p>
            <a:pPr>
              <a:lnSpc>
                <a:spcPct val="93000"/>
              </a:lnSpc>
              <a:spcAft>
                <a:spcPts val="1069"/>
              </a:spcAft>
              <a:buClr>
                <a:srgbClr val="000000"/>
              </a:buClr>
              <a:buSzPct val="100000"/>
            </a:pPr>
            <a:r>
              <a:rPr lang="en-US" sz="3300" b="1" dirty="0">
                <a:solidFill>
                  <a:srgbClr val="000000"/>
                </a:solidFill>
              </a:rPr>
              <a:t>F</a:t>
            </a:r>
          </a:p>
          <a:p>
            <a:pPr>
              <a:lnSpc>
                <a:spcPct val="93000"/>
              </a:lnSpc>
              <a:spcAft>
                <a:spcPts val="1069"/>
              </a:spcAft>
              <a:buClr>
                <a:srgbClr val="000000"/>
              </a:buClr>
              <a:buSzPct val="100000"/>
            </a:pPr>
            <a:r>
              <a:rPr lang="en-US" sz="3300" b="1" dirty="0">
                <a:solidFill>
                  <a:srgbClr val="000000"/>
                </a:solidFill>
              </a:rPr>
              <a:t>T</a:t>
            </a:r>
          </a:p>
          <a:p>
            <a:pPr>
              <a:lnSpc>
                <a:spcPct val="93000"/>
              </a:lnSpc>
              <a:spcAft>
                <a:spcPts val="1069"/>
              </a:spcAft>
              <a:buClr>
                <a:srgbClr val="000000"/>
              </a:buClr>
              <a:buSzPct val="100000"/>
            </a:pPr>
            <a:r>
              <a:rPr lang="en-US" sz="3300" b="1" dirty="0">
                <a:solidFill>
                  <a:srgbClr val="000000"/>
                </a:solidFill>
              </a:rPr>
              <a:t>E</a:t>
            </a:r>
          </a:p>
          <a:p>
            <a:pPr>
              <a:lnSpc>
                <a:spcPct val="93000"/>
              </a:lnSpc>
              <a:spcAft>
                <a:spcPts val="1069"/>
              </a:spcAft>
              <a:buClr>
                <a:srgbClr val="000000"/>
              </a:buClr>
              <a:buSzPct val="100000"/>
            </a:pPr>
            <a:r>
              <a:rPr lang="en-US" sz="3300" b="1" dirty="0">
                <a:solidFill>
                  <a:srgbClr val="000000"/>
                </a:solidFill>
              </a:rPr>
              <a:t>N</a:t>
            </a:r>
            <a:endParaRPr lang="en-US" sz="2700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Aft>
                <a:spcPts val="1069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13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3"/>
          <p:cNvSpPr>
            <a:spLocks noChangeArrowheads="1"/>
          </p:cNvSpPr>
          <p:nvPr/>
        </p:nvSpPr>
        <p:spPr bwMode="auto">
          <a:xfrm>
            <a:off x="1197864" y="1203456"/>
            <a:ext cx="5978347" cy="36245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529" y="1319103"/>
            <a:ext cx="6074569" cy="3393281"/>
          </a:xfrm>
        </p:spPr>
        <p:txBody>
          <a:bodyPr>
            <a:normAutofit lnSpcReduction="10000"/>
          </a:bodyPr>
          <a:lstStyle/>
          <a:p>
            <a:r>
              <a:rPr lang="en-US" sz="3300" b="1" dirty="0">
                <a:latin typeface="Arial" charset="0"/>
              </a:rPr>
              <a:t>S</a:t>
            </a:r>
            <a:r>
              <a:rPr lang="en-US" sz="2700" dirty="0">
                <a:latin typeface="Arial" charset="0"/>
              </a:rPr>
              <a:t>peak up, Square, Strong, Sincere</a:t>
            </a:r>
          </a:p>
          <a:p>
            <a:r>
              <a:rPr lang="en-US" sz="3300" b="1" dirty="0">
                <a:latin typeface="Arial" charset="0"/>
              </a:rPr>
              <a:t>O</a:t>
            </a:r>
            <a:r>
              <a:rPr lang="en-US" sz="2700" dirty="0">
                <a:latin typeface="Arial" charset="0"/>
              </a:rPr>
              <a:t>pen up (hands), observe audience</a:t>
            </a:r>
          </a:p>
          <a:p>
            <a:r>
              <a:rPr lang="en-US" sz="3300" b="1" dirty="0">
                <a:latin typeface="Arial" charset="0"/>
              </a:rPr>
              <a:t>F</a:t>
            </a:r>
            <a:r>
              <a:rPr lang="en-US" sz="2700" dirty="0">
                <a:latin typeface="Arial" charset="0"/>
              </a:rPr>
              <a:t>orward energy</a:t>
            </a:r>
          </a:p>
          <a:p>
            <a:r>
              <a:rPr lang="en-US" sz="3300" b="1" dirty="0">
                <a:latin typeface="Arial" charset="0"/>
              </a:rPr>
              <a:t>T</a:t>
            </a:r>
            <a:r>
              <a:rPr lang="en-US" sz="2700" dirty="0">
                <a:latin typeface="Arial" charset="0"/>
              </a:rPr>
              <a:t>alk tone and intensity</a:t>
            </a:r>
          </a:p>
          <a:p>
            <a:r>
              <a:rPr lang="en-US" sz="3300" b="1" dirty="0">
                <a:latin typeface="Arial" charset="0"/>
              </a:rPr>
              <a:t>E</a:t>
            </a:r>
            <a:r>
              <a:rPr lang="en-US" sz="2700" dirty="0">
                <a:latin typeface="Arial" charset="0"/>
              </a:rPr>
              <a:t>ye contact</a:t>
            </a:r>
          </a:p>
          <a:p>
            <a:r>
              <a:rPr lang="en-US" sz="3300" b="1" dirty="0">
                <a:latin typeface="Arial" charset="0"/>
              </a:rPr>
              <a:t>N</a:t>
            </a:r>
            <a:r>
              <a:rPr lang="en-US" sz="2700" dirty="0">
                <a:latin typeface="Arial" charset="0"/>
              </a:rPr>
              <a:t>erves on notice, never apologize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8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latin typeface="Arial" charset="0"/>
              </a:rPr>
              <a:t>A few more tips</a:t>
            </a:r>
            <a:r>
              <a:rPr lang="is-IS" sz="3000">
                <a:latin typeface="Arial" charset="0"/>
              </a:rPr>
              <a:t>…</a:t>
            </a:r>
            <a:endParaRPr lang="en-US" sz="3000" dirty="0">
              <a:latin typeface="Arial" charset="0"/>
            </a:endParaRP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520204" y="1852004"/>
            <a:ext cx="8229600" cy="3098867"/>
          </a:xfrm>
        </p:spPr>
        <p:txBody>
          <a:bodyPr/>
          <a:lstStyle/>
          <a:p>
            <a:r>
              <a:rPr lang="en-US" sz="2250" dirty="0">
                <a:latin typeface="Arial" charset="0"/>
              </a:rPr>
              <a:t>Video</a:t>
            </a:r>
          </a:p>
          <a:p>
            <a:r>
              <a:rPr lang="en-US" sz="2250" dirty="0">
                <a:latin typeface="Arial" charset="0"/>
              </a:rPr>
              <a:t>True simulation</a:t>
            </a:r>
          </a:p>
          <a:p>
            <a:r>
              <a:rPr lang="en-US" sz="2250" dirty="0">
                <a:latin typeface="Arial" charset="0"/>
              </a:rPr>
              <a:t>Last minute?  Read right to left</a:t>
            </a:r>
            <a:r>
              <a:rPr lang="is-IS" sz="2250" dirty="0">
                <a:latin typeface="Arial" charset="0"/>
              </a:rPr>
              <a:t>…</a:t>
            </a:r>
          </a:p>
          <a:p>
            <a:r>
              <a:rPr lang="en-US" sz="2250" dirty="0">
                <a:latin typeface="Arial" charset="0"/>
              </a:rPr>
              <a:t>The “</a:t>
            </a:r>
            <a:r>
              <a:rPr lang="en-US" altLang="ja-JP" sz="2250" dirty="0">
                <a:latin typeface="Arial" charset="0"/>
              </a:rPr>
              <a:t>Umms</a:t>
            </a:r>
            <a:r>
              <a:rPr lang="en-US" sz="2250" dirty="0">
                <a:latin typeface="Arial" charset="0"/>
              </a:rPr>
              <a:t>”</a:t>
            </a:r>
            <a:endParaRPr lang="en-US" altLang="ja-JP" sz="2250" dirty="0">
              <a:latin typeface="Arial" charset="0"/>
            </a:endParaRPr>
          </a:p>
          <a:p>
            <a:r>
              <a:rPr lang="en-US" sz="2250" dirty="0">
                <a:latin typeface="Arial" charset="0"/>
              </a:rPr>
              <a:t>Hands</a:t>
            </a:r>
          </a:p>
          <a:p>
            <a:r>
              <a:rPr lang="en-US" sz="2250" dirty="0">
                <a:latin typeface="Arial" charset="0"/>
              </a:rPr>
              <a:t>Dry mouth</a:t>
            </a:r>
          </a:p>
          <a:p>
            <a:r>
              <a:rPr lang="en-US" sz="2250" u="sng" dirty="0">
                <a:latin typeface="Arial" charset="0"/>
              </a:rPr>
              <a:t>Operant conditioning</a:t>
            </a:r>
          </a:p>
        </p:txBody>
      </p:sp>
    </p:spTree>
    <p:extLst>
      <p:ext uri="{BB962C8B-B14F-4D97-AF65-F5344CB8AC3E}">
        <p14:creationId xmlns:p14="http://schemas.microsoft.com/office/powerpoint/2010/main" val="2449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512978" y="224518"/>
            <a:ext cx="6172200" cy="857250"/>
          </a:xfrm>
        </p:spPr>
        <p:txBody>
          <a:bodyPr/>
          <a:lstStyle/>
          <a:p>
            <a:r>
              <a:rPr lang="en-US" sz="3000" dirty="0">
                <a:latin typeface="Arial" charset="0"/>
              </a:rPr>
              <a:t>Overview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703174" y="1444753"/>
            <a:ext cx="6172200" cy="3394472"/>
          </a:xfrm>
        </p:spPr>
        <p:txBody>
          <a:bodyPr/>
          <a:lstStyle/>
          <a:p>
            <a:pPr>
              <a:lnSpc>
                <a:spcPts val="2279"/>
              </a:lnSpc>
            </a:pPr>
            <a:r>
              <a:rPr lang="en-US" sz="2100" dirty="0">
                <a:latin typeface="Arial" charset="0"/>
                <a:cs typeface="Arial" charset="0"/>
              </a:rPr>
              <a:t>Do’s and Don’ts</a:t>
            </a:r>
          </a:p>
          <a:p>
            <a:pPr>
              <a:lnSpc>
                <a:spcPts val="2279"/>
              </a:lnSpc>
            </a:pPr>
            <a:r>
              <a:rPr lang="en-US" sz="2100" dirty="0">
                <a:latin typeface="Arial" charset="0"/>
                <a:cs typeface="Arial" charset="0"/>
              </a:rPr>
              <a:t>Making lectures “active”</a:t>
            </a:r>
          </a:p>
          <a:p>
            <a:pPr>
              <a:lnSpc>
                <a:spcPts val="2279"/>
              </a:lnSpc>
            </a:pPr>
            <a:r>
              <a:rPr lang="en-US" sz="2100" dirty="0">
                <a:latin typeface="Arial" charset="0"/>
                <a:cs typeface="Arial" charset="0"/>
              </a:rPr>
              <a:t>Tips for presentation slides </a:t>
            </a:r>
          </a:p>
          <a:p>
            <a:pPr>
              <a:lnSpc>
                <a:spcPts val="2279"/>
              </a:lnSpc>
            </a:pPr>
            <a:r>
              <a:rPr lang="en-US" sz="2100" b="1" dirty="0">
                <a:latin typeface="Arial" charset="0"/>
                <a:cs typeface="Arial" charset="0"/>
              </a:rPr>
              <a:t>Delivery of your lecture*</a:t>
            </a:r>
          </a:p>
          <a:p>
            <a:pPr>
              <a:lnSpc>
                <a:spcPts val="2279"/>
              </a:lnSpc>
            </a:pPr>
            <a:endParaRPr lang="en-US" sz="2100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717804" y="126547"/>
            <a:ext cx="6172200" cy="857250"/>
          </a:xfrm>
        </p:spPr>
        <p:txBody>
          <a:bodyPr/>
          <a:lstStyle/>
          <a:p>
            <a:pPr algn="ctr"/>
            <a:r>
              <a:rPr lang="en-US" sz="3000" dirty="0">
                <a:latin typeface="Arial" charset="0"/>
              </a:rPr>
              <a:t>Large Group Didactics</a:t>
            </a:r>
          </a:p>
        </p:txBody>
      </p:sp>
      <p:sp>
        <p:nvSpPr>
          <p:cNvPr id="8195" name="Content Placeholder 3"/>
          <p:cNvSpPr>
            <a:spLocks noGrp="1"/>
          </p:cNvSpPr>
          <p:nvPr>
            <p:ph sz="half" idx="1"/>
          </p:nvPr>
        </p:nvSpPr>
        <p:spPr>
          <a:xfrm>
            <a:off x="1485900" y="1314451"/>
            <a:ext cx="3028950" cy="339447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u="sng" dirty="0">
                <a:latin typeface="Arial" charset="0"/>
                <a:ea typeface="+mn-ea"/>
                <a:cs typeface="+mn-cs"/>
              </a:rPr>
              <a:t>Advantages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Exposes learner to new material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Instructor sets goals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Complement and clarify material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Efficient communication</a:t>
            </a:r>
          </a:p>
          <a:p>
            <a:pPr lvl="1">
              <a:buFont typeface="Lucida Grande"/>
              <a:buChar char="-"/>
              <a:defRPr/>
            </a:pPr>
            <a:endParaRPr lang="en-US" sz="2100" dirty="0">
              <a:latin typeface="Arial" charset="0"/>
            </a:endParaRPr>
          </a:p>
        </p:txBody>
      </p:sp>
      <p:sp>
        <p:nvSpPr>
          <p:cNvPr id="8196" name="Content Placeholder 4"/>
          <p:cNvSpPr>
            <a:spLocks noGrp="1"/>
          </p:cNvSpPr>
          <p:nvPr>
            <p:ph sz="half" idx="2"/>
          </p:nvPr>
        </p:nvSpPr>
        <p:spPr>
          <a:xfrm>
            <a:off x="4629150" y="1314451"/>
            <a:ext cx="3028950" cy="339447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u="sng" dirty="0">
                <a:latin typeface="Arial" charset="0"/>
                <a:ea typeface="+mn-ea"/>
                <a:cs typeface="+mn-cs"/>
              </a:rPr>
              <a:t>Disadvantages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Learners passive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One-way communication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Relies on instructor speaking skills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1428750" y="1206102"/>
            <a:ext cx="6172200" cy="857250"/>
          </a:xfrm>
        </p:spPr>
        <p:txBody>
          <a:bodyPr/>
          <a:lstStyle/>
          <a:p>
            <a:r>
              <a:rPr lang="en-US" sz="3000" dirty="0">
                <a:latin typeface="Arial" charset="0"/>
                <a:ea typeface="MS PGothic" charset="0"/>
                <a:cs typeface="MS PGothic" charset="0"/>
              </a:rPr>
              <a:t>Definition – Active Learning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1428750" y="2188964"/>
            <a:ext cx="6172200" cy="1371600"/>
          </a:xfrm>
        </p:spPr>
        <p:txBody>
          <a:bodyPr/>
          <a:lstStyle/>
          <a:p>
            <a:pPr>
              <a:lnSpc>
                <a:spcPts val="2279"/>
              </a:lnSpc>
            </a:pPr>
            <a:r>
              <a:rPr lang="en-US" sz="2100" dirty="0">
                <a:latin typeface="Arial" charset="0"/>
                <a:ea typeface="MS PGothic" charset="0"/>
                <a:cs typeface="MS PGothic" charset="0"/>
              </a:rPr>
              <a:t>“The process of having students </a:t>
            </a:r>
            <a:r>
              <a:rPr lang="en-US" sz="2100" b="1" dirty="0">
                <a:latin typeface="Arial" charset="0"/>
                <a:ea typeface="MS PGothic" charset="0"/>
                <a:cs typeface="MS PGothic" charset="0"/>
              </a:rPr>
              <a:t>engage in some activity </a:t>
            </a:r>
            <a:r>
              <a:rPr lang="en-US" sz="2100" dirty="0">
                <a:latin typeface="Arial" charset="0"/>
                <a:ea typeface="MS PGothic" charset="0"/>
                <a:cs typeface="MS PGothic" charset="0"/>
              </a:rPr>
              <a:t>that forces them to reflect upon ideas and how they are using ideas”</a:t>
            </a:r>
          </a:p>
          <a:p>
            <a:pPr>
              <a:lnSpc>
                <a:spcPts val="2279"/>
              </a:lnSpc>
            </a:pPr>
            <a:endParaRPr lang="en-US" dirty="0">
              <a:latin typeface="Arial" charset="0"/>
              <a:ea typeface="MS PGothic" charset="0"/>
              <a:cs typeface="MS PGothic" charset="0"/>
            </a:endParaRPr>
          </a:p>
          <a:p>
            <a:pPr>
              <a:lnSpc>
                <a:spcPts val="2279"/>
              </a:lnSpc>
            </a:pPr>
            <a:endParaRPr lang="en-US" dirty="0">
              <a:latin typeface="Arial" charset="0"/>
              <a:ea typeface="MS PGothic" charset="0"/>
              <a:cs typeface="MS PGothic" charset="0"/>
            </a:endParaRPr>
          </a:p>
          <a:p>
            <a:pPr>
              <a:lnSpc>
                <a:spcPts val="2279"/>
              </a:lnSpc>
            </a:pPr>
            <a:endParaRPr lang="en-US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4514850" y="4114801"/>
            <a:ext cx="33201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1" dirty="0"/>
              <a:t>Adv Physiol Educ</a:t>
            </a:r>
            <a:r>
              <a:rPr lang="en-US" sz="1200" dirty="0"/>
              <a:t>. 2006; 30:159-167</a:t>
            </a:r>
          </a:p>
          <a:p>
            <a:r>
              <a:rPr lang="en-US" sz="1200" i="1" dirty="0"/>
              <a:t>J Engineering Education </a:t>
            </a:r>
            <a:r>
              <a:rPr lang="en-US" sz="1200" dirty="0"/>
              <a:t>2004; 93(3), 223-231</a:t>
            </a:r>
            <a:endParaRPr lang="en-US" sz="1200" i="1" dirty="0"/>
          </a:p>
          <a:p>
            <a:r>
              <a:rPr lang="en-US" sz="1200" i="1" dirty="0"/>
              <a:t>Adv Physiol Educ</a:t>
            </a:r>
            <a:r>
              <a:rPr lang="en-US" sz="1200" dirty="0"/>
              <a:t>. 2013; 37:347-355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032358" y="1206332"/>
            <a:ext cx="6172200" cy="85725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  <a:cs typeface="+mj-cs"/>
              </a:rPr>
              <a:t>How compelling to YOU is the evidence for “active </a:t>
            </a:r>
            <a:r>
              <a:rPr lang="en-US" sz="3000" dirty="0">
                <a:latin typeface="Arial" charset="0"/>
                <a:cs typeface="+mj-cs"/>
              </a:rPr>
              <a:t>teaching</a:t>
            </a:r>
            <a:r>
              <a:rPr lang="en-US" sz="2400" dirty="0">
                <a:latin typeface="Arial" charset="0"/>
                <a:cs typeface="+mj-cs"/>
              </a:rPr>
              <a:t>”?</a:t>
            </a:r>
            <a:endParaRPr lang="en-US" sz="2100" dirty="0">
              <a:latin typeface="Arial" charset="0"/>
              <a:cs typeface="+mj-cs"/>
            </a:endParaRP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1032358" y="2310232"/>
            <a:ext cx="6172200" cy="2057400"/>
          </a:xfrm>
        </p:spPr>
        <p:txBody>
          <a:bodyPr/>
          <a:lstStyle/>
          <a:p>
            <a:pPr marL="342900" indent="-342900">
              <a:lnSpc>
                <a:spcPts val="2279"/>
              </a:lnSpc>
              <a:buFont typeface="Calibri" charset="0"/>
              <a:buAutoNum type="alphaUcPeriod"/>
            </a:pPr>
            <a:r>
              <a:rPr lang="en-US" sz="2100" dirty="0">
                <a:latin typeface="Arial" charset="0"/>
                <a:cs typeface="Arial" charset="0"/>
              </a:rPr>
              <a:t>Very Strong </a:t>
            </a:r>
          </a:p>
          <a:p>
            <a:pPr marL="342900" indent="-342900">
              <a:lnSpc>
                <a:spcPts val="2279"/>
              </a:lnSpc>
              <a:buFont typeface="Calibri" charset="0"/>
              <a:buAutoNum type="alphaUcPeriod"/>
            </a:pPr>
            <a:r>
              <a:rPr lang="en-US" sz="2100" dirty="0">
                <a:latin typeface="Arial" charset="0"/>
                <a:cs typeface="Arial" charset="0"/>
              </a:rPr>
              <a:t>Strong</a:t>
            </a:r>
          </a:p>
          <a:p>
            <a:pPr marL="342900" indent="-342900">
              <a:lnSpc>
                <a:spcPts val="2279"/>
              </a:lnSpc>
              <a:buFont typeface="Calibri" charset="0"/>
              <a:buAutoNum type="alphaUcPeriod"/>
            </a:pPr>
            <a:r>
              <a:rPr lang="en-US" sz="2100" dirty="0">
                <a:latin typeface="Arial" charset="0"/>
                <a:cs typeface="Arial" charset="0"/>
              </a:rPr>
              <a:t>Neutral</a:t>
            </a:r>
          </a:p>
          <a:p>
            <a:pPr marL="342900" indent="-342900">
              <a:lnSpc>
                <a:spcPts val="2279"/>
              </a:lnSpc>
              <a:buFont typeface="Calibri" charset="0"/>
              <a:buAutoNum type="alphaUcPeriod"/>
            </a:pPr>
            <a:r>
              <a:rPr lang="en-US" sz="2100" dirty="0">
                <a:latin typeface="Arial" charset="0"/>
                <a:cs typeface="Arial" charset="0"/>
              </a:rPr>
              <a:t>Weak</a:t>
            </a:r>
          </a:p>
          <a:p>
            <a:pPr marL="342900" indent="-342900">
              <a:lnSpc>
                <a:spcPts val="2279"/>
              </a:lnSpc>
              <a:buFont typeface="Calibri" charset="0"/>
              <a:buAutoNum type="alphaUcPeriod"/>
            </a:pPr>
            <a:r>
              <a:rPr lang="en-US" sz="2100" dirty="0">
                <a:latin typeface="Arial" charset="0"/>
                <a:cs typeface="Arial" charset="0"/>
              </a:rPr>
              <a:t>What evidence!?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578815" y="191916"/>
            <a:ext cx="6172200" cy="857250"/>
          </a:xfrm>
        </p:spPr>
        <p:txBody>
          <a:bodyPr/>
          <a:lstStyle/>
          <a:p>
            <a:r>
              <a:rPr lang="en-US" sz="3000" dirty="0">
                <a:latin typeface="Arial" charset="0"/>
              </a:rPr>
              <a:t>Pause Procedure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747065" y="1536887"/>
            <a:ext cx="6172200" cy="3394472"/>
          </a:xfrm>
        </p:spPr>
        <p:txBody>
          <a:bodyPr/>
          <a:lstStyle/>
          <a:p>
            <a:pPr>
              <a:lnSpc>
                <a:spcPts val="2279"/>
              </a:lnSpc>
            </a:pPr>
            <a:r>
              <a:rPr lang="en-US" sz="2250" dirty="0">
                <a:latin typeface="Arial" charset="0"/>
                <a:ea typeface="MS PGothic" charset="0"/>
                <a:cs typeface="MS PGothic" charset="0"/>
              </a:rPr>
              <a:t>45 min lecture to education undergrads</a:t>
            </a:r>
          </a:p>
          <a:p>
            <a:pPr>
              <a:lnSpc>
                <a:spcPts val="2279"/>
              </a:lnSpc>
            </a:pPr>
            <a:r>
              <a:rPr lang="en-US" sz="2250" dirty="0">
                <a:latin typeface="Arial" charset="0"/>
                <a:ea typeface="MS PGothic" charset="0"/>
                <a:cs typeface="MS PGothic" charset="0"/>
              </a:rPr>
              <a:t>2 min pauses q 15 min</a:t>
            </a:r>
          </a:p>
          <a:p>
            <a:pPr>
              <a:lnSpc>
                <a:spcPts val="2279"/>
              </a:lnSpc>
            </a:pPr>
            <a:r>
              <a:rPr lang="en-US" sz="2250" dirty="0">
                <a:latin typeface="Arial" charset="0"/>
                <a:ea typeface="MS PGothic" charset="0"/>
                <a:cs typeface="MS PGothic" charset="0"/>
              </a:rPr>
              <a:t>During pause:</a:t>
            </a:r>
          </a:p>
          <a:p>
            <a:pPr lvl="1">
              <a:lnSpc>
                <a:spcPts val="2279"/>
              </a:lnSpc>
            </a:pPr>
            <a:r>
              <a:rPr lang="en-US" sz="2250" dirty="0">
                <a:latin typeface="Arial" charset="0"/>
                <a:ea typeface="MS PGothic" charset="0"/>
                <a:cs typeface="MS PGothic" charset="0"/>
              </a:rPr>
              <a:t>students clarify notes w/ each other</a:t>
            </a:r>
          </a:p>
          <a:p>
            <a:pPr lvl="1">
              <a:lnSpc>
                <a:spcPts val="2279"/>
              </a:lnSpc>
            </a:pPr>
            <a:r>
              <a:rPr lang="en-US" sz="2250" dirty="0">
                <a:latin typeface="Arial" charset="0"/>
                <a:ea typeface="MS PGothic" charset="0"/>
                <a:cs typeface="MS PGothic" charset="0"/>
              </a:rPr>
              <a:t>reflected </a:t>
            </a:r>
          </a:p>
          <a:p>
            <a:pPr>
              <a:lnSpc>
                <a:spcPts val="2279"/>
              </a:lnSpc>
            </a:pPr>
            <a:r>
              <a:rPr lang="en-US" sz="2250" dirty="0">
                <a:latin typeface="Arial" charset="0"/>
                <a:ea typeface="MS PGothic" charset="0"/>
                <a:cs typeface="MS PGothic" charset="0"/>
              </a:rPr>
              <a:t>Control =  traditional lecture (no pause)</a:t>
            </a:r>
          </a:p>
          <a:p>
            <a:pPr lvl="2">
              <a:lnSpc>
                <a:spcPts val="2279"/>
              </a:lnSpc>
              <a:buNone/>
            </a:pPr>
            <a:endParaRPr lang="en-US" dirty="0">
              <a:latin typeface="Arial" charset="0"/>
              <a:ea typeface="MS PGothic" charset="0"/>
              <a:cs typeface="MS PGothic" charset="0"/>
            </a:endParaRPr>
          </a:p>
          <a:p>
            <a:pPr lvl="3">
              <a:lnSpc>
                <a:spcPts val="2279"/>
              </a:lnSpc>
              <a:buNone/>
            </a:pPr>
            <a:endParaRPr lang="en-US" b="1" dirty="0">
              <a:latin typeface="Arial" charset="0"/>
              <a:ea typeface="MS PGothic" charset="0"/>
              <a:cs typeface="MS PGothic" charset="0"/>
            </a:endParaRPr>
          </a:p>
          <a:p>
            <a:pPr lvl="2">
              <a:lnSpc>
                <a:spcPts val="2279"/>
              </a:lnSpc>
            </a:pPr>
            <a:endParaRPr lang="en-US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4057650" y="4343400"/>
            <a:ext cx="360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50" dirty="0"/>
              <a:t>Ruhl et al , </a:t>
            </a:r>
            <a:r>
              <a:rPr lang="en-US" sz="1050" i="1" dirty="0"/>
              <a:t>Teacher Educ and Special Ed 1987; </a:t>
            </a:r>
            <a:r>
              <a:rPr lang="en-US" sz="1050" dirty="0"/>
              <a:t>10: 14-18.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446009"/>
              </p:ext>
            </p:extLst>
          </p:nvPr>
        </p:nvGraphicFramePr>
        <p:xfrm>
          <a:off x="2457450" y="1200150"/>
          <a:ext cx="4629150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6273800" imgH="5207000" progId="Excel.Sheet.8">
                  <p:embed/>
                </p:oleObj>
              </mc:Choice>
              <mc:Fallback>
                <p:oleObj name="Worksheet" r:id="rId3" imgW="6273800" imgH="52070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1200150"/>
                        <a:ext cx="4629150" cy="371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885950" y="2628900"/>
            <a:ext cx="6367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50" dirty="0"/>
              <a:t>Score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6400800" y="4171950"/>
            <a:ext cx="14287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50" dirty="0"/>
              <a:t>Adapted from </a:t>
            </a:r>
            <a:r>
              <a:rPr lang="en-US" sz="1050" i="1" dirty="0"/>
              <a:t>Tea</a:t>
            </a:r>
            <a:r>
              <a:rPr lang="en-US" sz="1050" dirty="0"/>
              <a:t>c</a:t>
            </a:r>
            <a:r>
              <a:rPr lang="en-US" sz="1050" i="1" dirty="0"/>
              <a:t>her Ed and Special Ed 1987; </a:t>
            </a:r>
            <a:r>
              <a:rPr lang="en-US" sz="1050" dirty="0"/>
              <a:t>10:14-18</a:t>
            </a:r>
          </a:p>
        </p:txBody>
      </p:sp>
      <p:sp>
        <p:nvSpPr>
          <p:cNvPr id="14341" name="Title 1"/>
          <p:cNvSpPr>
            <a:spLocks noGrp="1"/>
          </p:cNvSpPr>
          <p:nvPr>
            <p:ph type="title"/>
          </p:nvPr>
        </p:nvSpPr>
        <p:spPr>
          <a:xfrm>
            <a:off x="681228" y="214357"/>
            <a:ext cx="6172200" cy="857250"/>
          </a:xfrm>
        </p:spPr>
        <p:txBody>
          <a:bodyPr/>
          <a:lstStyle/>
          <a:p>
            <a:r>
              <a:rPr lang="en-US" sz="3000" dirty="0">
                <a:latin typeface="Arial" charset="0"/>
              </a:rPr>
              <a:t>An Engaging Pause is Better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61772" y="160565"/>
            <a:ext cx="6172200" cy="857250"/>
          </a:xfrm>
        </p:spPr>
        <p:txBody>
          <a:bodyPr/>
          <a:lstStyle/>
          <a:p>
            <a:r>
              <a:rPr lang="en-US" sz="3000" dirty="0">
                <a:latin typeface="Arial" charset="0"/>
              </a:rPr>
              <a:t>Engaging Lectures Are Better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657350"/>
            <a:ext cx="6172200" cy="1657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100" dirty="0"/>
              <a:t>&gt;1000 US college physics students </a:t>
            </a:r>
          </a:p>
          <a:p>
            <a:pPr>
              <a:defRPr/>
            </a:pPr>
            <a:r>
              <a:rPr lang="en-US" sz="2100" dirty="0"/>
              <a:t>New engaging instruction vs old traditional</a:t>
            </a:r>
          </a:p>
          <a:p>
            <a:pPr>
              <a:defRPr/>
            </a:pPr>
            <a:r>
              <a:rPr lang="en-US" sz="2100" dirty="0"/>
              <a:t>Performance on comprehension</a:t>
            </a:r>
          </a:p>
          <a:p>
            <a:pPr lvl="1">
              <a:buFont typeface="Arial"/>
              <a:buChar char="•"/>
              <a:defRPr/>
            </a:pPr>
            <a:r>
              <a:rPr lang="en-US" sz="1800" dirty="0"/>
              <a:t>Force and Motion Conceptual Evaluation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4171950" y="4286250"/>
            <a:ext cx="36247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50" dirty="0"/>
              <a:t>Laws, P et al, </a:t>
            </a:r>
            <a:r>
              <a:rPr lang="en-US" sz="1050" i="1" dirty="0"/>
              <a:t>UniServe Science News</a:t>
            </a:r>
            <a:r>
              <a:rPr lang="en-US" sz="1050" dirty="0"/>
              <a:t>, Vol. 13, July 1999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Custom 6">
      <a:dk1>
        <a:srgbClr val="54585A"/>
      </a:dk1>
      <a:lt1>
        <a:srgbClr val="FFFFFF"/>
      </a:lt1>
      <a:dk2>
        <a:srgbClr val="005587"/>
      </a:dk2>
      <a:lt2>
        <a:srgbClr val="EEECE1"/>
      </a:lt2>
      <a:accent1>
        <a:srgbClr val="00A3E1"/>
      </a:accent1>
      <a:accent2>
        <a:srgbClr val="DDA46F"/>
      </a:accent2>
      <a:accent3>
        <a:srgbClr val="A4123F"/>
      </a:accent3>
      <a:accent4>
        <a:srgbClr val="5C82A5"/>
      </a:accent4>
      <a:accent5>
        <a:srgbClr val="EED484"/>
      </a:accent5>
      <a:accent6>
        <a:srgbClr val="FF6A13"/>
      </a:accent6>
      <a:hlink>
        <a:srgbClr val="0072CE"/>
      </a:hlink>
      <a:folHlink>
        <a:srgbClr val="70208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762</Words>
  <Application>Microsoft Macintosh PowerPoint</Application>
  <PresentationFormat>On-screen Show (16:9)</PresentationFormat>
  <Paragraphs>126</Paragraphs>
  <Slides>27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Calibri</vt:lpstr>
      <vt:lpstr>Gill Sans MT</vt:lpstr>
      <vt:lpstr>Lucida Grande</vt:lpstr>
      <vt:lpstr>MS PGothic</vt:lpstr>
      <vt:lpstr>ＭＳ Ｐゴシック</vt:lpstr>
      <vt:lpstr>Times New Roman</vt:lpstr>
      <vt:lpstr>Veranda</vt:lpstr>
      <vt:lpstr>Verdana</vt:lpstr>
      <vt:lpstr>Wingdings</vt:lpstr>
      <vt:lpstr>Arial</vt:lpstr>
      <vt:lpstr>Office Theme</vt:lpstr>
      <vt:lpstr>Worksheet</vt:lpstr>
      <vt:lpstr>Delivering a MORE Effective Presentation</vt:lpstr>
      <vt:lpstr>What feedback would you give?!</vt:lpstr>
      <vt:lpstr>Overview</vt:lpstr>
      <vt:lpstr>Large Group Didactics</vt:lpstr>
      <vt:lpstr>Definition – Active Learning</vt:lpstr>
      <vt:lpstr>How compelling to YOU is the evidence for “active teaching”?</vt:lpstr>
      <vt:lpstr>Pause Procedure</vt:lpstr>
      <vt:lpstr>An Engaging Pause is Better</vt:lpstr>
      <vt:lpstr>Engaging Lectures Are Better</vt:lpstr>
      <vt:lpstr>PowerPoint Presentation</vt:lpstr>
      <vt:lpstr>In a 50-minute lecture, WHEN should you start your 10-minute engaging activity?</vt:lpstr>
      <vt:lpstr>No souls saved after 20 minutes</vt:lpstr>
      <vt:lpstr>Primacy-Recency Effect</vt:lpstr>
      <vt:lpstr>Recommended practices for PowerPoint slides include:</vt:lpstr>
      <vt:lpstr>Poor font, size, color choices</vt:lpstr>
      <vt:lpstr>Too Much Writing</vt:lpstr>
      <vt:lpstr>Busy inserts</vt:lpstr>
      <vt:lpstr> Preparing and Delivering Effective* Educational Presentations </vt:lpstr>
      <vt:lpstr>PowerPoint Presentation</vt:lpstr>
      <vt:lpstr>PowerPoint Presentation</vt:lpstr>
      <vt:lpstr>PowerPoint Presentation</vt:lpstr>
      <vt:lpstr>PowerPoint Presentation</vt:lpstr>
      <vt:lpstr>How do medical students form impressions of classroom teacher effectiveness?</vt:lpstr>
      <vt:lpstr>PowerPoint Presentation</vt:lpstr>
      <vt:lpstr>PowerPoint Presentation</vt:lpstr>
      <vt:lpstr>PowerPoint Presentation</vt:lpstr>
      <vt:lpstr>A few more tips…</vt:lpstr>
    </vt:vector>
  </TitlesOfParts>
  <Company>ACCP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Egresits</dc:creator>
  <cp:lastModifiedBy>Microsoft Office User</cp:lastModifiedBy>
  <cp:revision>47</cp:revision>
  <dcterms:created xsi:type="dcterms:W3CDTF">2013-11-08T16:58:12Z</dcterms:created>
  <dcterms:modified xsi:type="dcterms:W3CDTF">2019-07-31T15:44:05Z</dcterms:modified>
</cp:coreProperties>
</file>